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4" r:id="rId7"/>
    <p:sldId id="285" r:id="rId8"/>
    <p:sldId id="282" r:id="rId9"/>
    <p:sldId id="283" r:id="rId10"/>
    <p:sldId id="292" r:id="rId11"/>
    <p:sldId id="288" r:id="rId12"/>
    <p:sldId id="290" r:id="rId13"/>
    <p:sldId id="291" r:id="rId14"/>
    <p:sldId id="293" r:id="rId15"/>
    <p:sldId id="289" r:id="rId16"/>
    <p:sldId id="286" r:id="rId17"/>
    <p:sldId id="294" r:id="rId18"/>
    <p:sldId id="295"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13812" y="1673524"/>
            <a:ext cx="3461223" cy="2420504"/>
          </a:xfrm>
        </p:spPr>
        <p:txBody>
          <a:bodyPr>
            <a:normAutofit/>
          </a:bodyPr>
          <a:lstStyle/>
          <a:p>
            <a:pPr algn="l"/>
            <a:r>
              <a:rPr lang="en-US" sz="4000" b="1" dirty="0"/>
              <a:t>LLM Finetuning on NVIDIA data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Team </a:t>
            </a:r>
            <a:r>
              <a:rPr lang="en-US" dirty="0" err="1">
                <a:solidFill>
                  <a:srgbClr val="5792BA"/>
                </a:solidFill>
              </a:rPr>
              <a:t>Bangbang</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6350-C195-4080-8A80-E0301BD8A844}"/>
              </a:ext>
            </a:extLst>
          </p:cNvPr>
          <p:cNvSpPr>
            <a:spLocks noGrp="1"/>
          </p:cNvSpPr>
          <p:nvPr>
            <p:ph type="title"/>
          </p:nvPr>
        </p:nvSpPr>
        <p:spPr>
          <a:xfrm>
            <a:off x="913795" y="0"/>
            <a:ext cx="10353762" cy="1866900"/>
          </a:xfrm>
        </p:spPr>
        <p:txBody>
          <a:bodyPr/>
          <a:lstStyle/>
          <a:p>
            <a:r>
              <a:rPr lang="en-US" dirty="0"/>
              <a:t>Evaluation </a:t>
            </a:r>
            <a:endParaRPr lang="en-IN" dirty="0"/>
          </a:p>
        </p:txBody>
      </p:sp>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1308846"/>
            <a:ext cx="10353762" cy="5325035"/>
          </a:xfrm>
        </p:spPr>
        <p:txBody>
          <a:bodyPr/>
          <a:lstStyle/>
          <a:p>
            <a:r>
              <a:rPr lang="en-US" dirty="0"/>
              <a:t>F1 and ROUGE scores were used on the generic questions and the cross entropy loss was measured on the distributions of the gorilla LLM.</a:t>
            </a:r>
          </a:p>
          <a:p>
            <a:endParaRPr lang="en-US" dirty="0"/>
          </a:p>
        </p:txBody>
      </p:sp>
      <p:pic>
        <p:nvPicPr>
          <p:cNvPr id="4" name="Picture 3">
            <a:extLst>
              <a:ext uri="{FF2B5EF4-FFF2-40B4-BE49-F238E27FC236}">
                <a16:creationId xmlns:a16="http://schemas.microsoft.com/office/drawing/2014/main" id="{65729ACD-13EB-32D3-FDD4-16DA68AF6D28}"/>
              </a:ext>
            </a:extLst>
          </p:cNvPr>
          <p:cNvPicPr>
            <a:picLocks noChangeAspect="1"/>
          </p:cNvPicPr>
          <p:nvPr/>
        </p:nvPicPr>
        <p:blipFill>
          <a:blip r:embed="rId2"/>
          <a:stretch>
            <a:fillRect/>
          </a:stretch>
        </p:blipFill>
        <p:spPr>
          <a:xfrm>
            <a:off x="913795" y="2427151"/>
            <a:ext cx="4359050" cy="3646478"/>
          </a:xfrm>
          <a:prstGeom prst="rect">
            <a:avLst/>
          </a:prstGeom>
        </p:spPr>
      </p:pic>
      <p:pic>
        <p:nvPicPr>
          <p:cNvPr id="5" name="Picture 4">
            <a:extLst>
              <a:ext uri="{FF2B5EF4-FFF2-40B4-BE49-F238E27FC236}">
                <a16:creationId xmlns:a16="http://schemas.microsoft.com/office/drawing/2014/main" id="{A6A32DA4-6DB0-3759-9769-1117A0166562}"/>
              </a:ext>
            </a:extLst>
          </p:cNvPr>
          <p:cNvPicPr>
            <a:picLocks noChangeAspect="1"/>
          </p:cNvPicPr>
          <p:nvPr/>
        </p:nvPicPr>
        <p:blipFill>
          <a:blip r:embed="rId3"/>
          <a:stretch>
            <a:fillRect/>
          </a:stretch>
        </p:blipFill>
        <p:spPr>
          <a:xfrm>
            <a:off x="7279490" y="2427151"/>
            <a:ext cx="4295851" cy="3646478"/>
          </a:xfrm>
          <a:prstGeom prst="rect">
            <a:avLst/>
          </a:prstGeom>
        </p:spPr>
      </p:pic>
      <p:sp>
        <p:nvSpPr>
          <p:cNvPr id="6" name="TextBox 5">
            <a:extLst>
              <a:ext uri="{FF2B5EF4-FFF2-40B4-BE49-F238E27FC236}">
                <a16:creationId xmlns:a16="http://schemas.microsoft.com/office/drawing/2014/main" id="{FBC02835-0EE2-B900-3AF2-605B83E28E02}"/>
              </a:ext>
            </a:extLst>
          </p:cNvPr>
          <p:cNvSpPr txBox="1"/>
          <p:nvPr/>
        </p:nvSpPr>
        <p:spPr>
          <a:xfrm>
            <a:off x="9161930" y="6169089"/>
            <a:ext cx="914400" cy="369332"/>
          </a:xfrm>
          <a:prstGeom prst="rect">
            <a:avLst/>
          </a:prstGeom>
          <a:noFill/>
        </p:spPr>
        <p:txBody>
          <a:bodyPr wrap="square" rtlCol="0">
            <a:spAutoFit/>
          </a:bodyPr>
          <a:lstStyle/>
          <a:p>
            <a:r>
              <a:rPr lang="en-US" dirty="0"/>
              <a:t>Rouge</a:t>
            </a:r>
            <a:endParaRPr lang="en-IN" dirty="0"/>
          </a:p>
        </p:txBody>
      </p:sp>
      <p:sp>
        <p:nvSpPr>
          <p:cNvPr id="7" name="TextBox 6">
            <a:extLst>
              <a:ext uri="{FF2B5EF4-FFF2-40B4-BE49-F238E27FC236}">
                <a16:creationId xmlns:a16="http://schemas.microsoft.com/office/drawing/2014/main" id="{E575BABD-6E71-3A60-092F-0AB369586201}"/>
              </a:ext>
            </a:extLst>
          </p:cNvPr>
          <p:cNvSpPr txBox="1"/>
          <p:nvPr/>
        </p:nvSpPr>
        <p:spPr>
          <a:xfrm>
            <a:off x="2420470" y="6169089"/>
            <a:ext cx="1264024" cy="369332"/>
          </a:xfrm>
          <a:prstGeom prst="rect">
            <a:avLst/>
          </a:prstGeom>
          <a:noFill/>
        </p:spPr>
        <p:txBody>
          <a:bodyPr wrap="square" rtlCol="0">
            <a:spAutoFit/>
          </a:bodyPr>
          <a:lstStyle/>
          <a:p>
            <a:r>
              <a:rPr lang="en-US" dirty="0"/>
              <a:t>F1 scores</a:t>
            </a:r>
            <a:endParaRPr lang="en-IN" dirty="0"/>
          </a:p>
        </p:txBody>
      </p:sp>
    </p:spTree>
    <p:extLst>
      <p:ext uri="{BB962C8B-B14F-4D97-AF65-F5344CB8AC3E}">
        <p14:creationId xmlns:p14="http://schemas.microsoft.com/office/powerpoint/2010/main" val="31953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457200"/>
            <a:ext cx="10353762" cy="6176681"/>
          </a:xfrm>
        </p:spPr>
        <p:txBody>
          <a:bodyPr/>
          <a:lstStyle/>
          <a:p>
            <a:r>
              <a:rPr lang="en-US" dirty="0"/>
              <a:t>The generic queries were mostly related and matched the answers generated.</a:t>
            </a:r>
          </a:p>
          <a:p>
            <a:r>
              <a:rPr lang="en-US" dirty="0"/>
              <a:t>The evaluation loss for the generic LLM was around 1.15 while it was near 2.9 for the LLM finetuned on code data.  </a:t>
            </a:r>
          </a:p>
        </p:txBody>
      </p:sp>
    </p:spTree>
    <p:extLst>
      <p:ext uri="{BB962C8B-B14F-4D97-AF65-F5344CB8AC3E}">
        <p14:creationId xmlns:p14="http://schemas.microsoft.com/office/powerpoint/2010/main" val="335935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6350-C195-4080-8A80-E0301BD8A844}"/>
              </a:ext>
            </a:extLst>
          </p:cNvPr>
          <p:cNvSpPr>
            <a:spLocks noGrp="1"/>
          </p:cNvSpPr>
          <p:nvPr>
            <p:ph type="title"/>
          </p:nvPr>
        </p:nvSpPr>
        <p:spPr>
          <a:xfrm>
            <a:off x="913795" y="0"/>
            <a:ext cx="10353762" cy="1866900"/>
          </a:xfrm>
        </p:spPr>
        <p:txBody>
          <a:bodyPr/>
          <a:lstStyle/>
          <a:p>
            <a:r>
              <a:rPr lang="en-US" dirty="0"/>
              <a:t>Limitations and improvements </a:t>
            </a:r>
            <a:endParaRPr lang="en-IN" dirty="0"/>
          </a:p>
        </p:txBody>
      </p:sp>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1470212"/>
            <a:ext cx="10353762" cy="5163669"/>
          </a:xfrm>
        </p:spPr>
        <p:txBody>
          <a:bodyPr/>
          <a:lstStyle/>
          <a:p>
            <a:r>
              <a:rPr lang="en-US" dirty="0"/>
              <a:t>High GPU memory usage for inferencing and training. Requires about 18 GB GPU on 8 bit loading and 30 GB for each model for fine-tuning.</a:t>
            </a:r>
          </a:p>
          <a:p>
            <a:r>
              <a:rPr lang="en-US" dirty="0"/>
              <a:t>High inference time, each question takes about 20 sec on A100 GPU </a:t>
            </a:r>
            <a:r>
              <a:rPr lang="en-US" dirty="0" err="1"/>
              <a:t>inferecnce</a:t>
            </a:r>
            <a:r>
              <a:rPr lang="en-US" dirty="0"/>
              <a:t> with </a:t>
            </a:r>
            <a:r>
              <a:rPr lang="en-US" dirty="0" err="1"/>
              <a:t>max_new_tokens</a:t>
            </a:r>
            <a:r>
              <a:rPr lang="en-US" dirty="0"/>
              <a:t> = 200. </a:t>
            </a:r>
          </a:p>
          <a:p>
            <a:r>
              <a:rPr lang="en-US" dirty="0"/>
              <a:t>Due to resource limitations, we have only used 25% of the </a:t>
            </a:r>
            <a:r>
              <a:rPr lang="en-US" dirty="0" err="1"/>
              <a:t>stackoverflow</a:t>
            </a:r>
            <a:r>
              <a:rPr lang="en-US" dirty="0"/>
              <a:t> data for finetuning, thus using more data could help in </a:t>
            </a:r>
            <a:r>
              <a:rPr lang="en-US" dirty="0" err="1"/>
              <a:t>achiving</a:t>
            </a:r>
            <a:r>
              <a:rPr lang="en-US" dirty="0"/>
              <a:t> better results.</a:t>
            </a:r>
          </a:p>
          <a:p>
            <a:r>
              <a:rPr lang="en-US" dirty="0"/>
              <a:t>Bigger models were not used due to the same reason such as falcon-40B on 8 bit, etc.</a:t>
            </a:r>
          </a:p>
          <a:p>
            <a:r>
              <a:rPr lang="en-US" dirty="0"/>
              <a:t>Usage of APIs can be helpful while inference, which can give much more relevant and updated information.</a:t>
            </a:r>
          </a:p>
        </p:txBody>
      </p:sp>
    </p:spTree>
    <p:extLst>
      <p:ext uri="{BB962C8B-B14F-4D97-AF65-F5344CB8AC3E}">
        <p14:creationId xmlns:p14="http://schemas.microsoft.com/office/powerpoint/2010/main" val="341835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79B9-8CDA-1655-DD6F-6CF13CF3D260}"/>
              </a:ext>
            </a:extLst>
          </p:cNvPr>
          <p:cNvSpPr>
            <a:spLocks noGrp="1"/>
          </p:cNvSpPr>
          <p:nvPr>
            <p:ph type="title"/>
          </p:nvPr>
        </p:nvSpPr>
        <p:spPr/>
        <p:txBody>
          <a:bodyPr/>
          <a:lstStyle/>
          <a:p>
            <a:r>
              <a:rPr lang="en-US" dirty="0"/>
              <a:t>Example responses</a:t>
            </a:r>
            <a:endParaRPr lang="en-IN" dirty="0"/>
          </a:p>
        </p:txBody>
      </p:sp>
      <p:pic>
        <p:nvPicPr>
          <p:cNvPr id="5" name="Content Placeholder 4">
            <a:extLst>
              <a:ext uri="{FF2B5EF4-FFF2-40B4-BE49-F238E27FC236}">
                <a16:creationId xmlns:a16="http://schemas.microsoft.com/office/drawing/2014/main" id="{5A72EF6A-D697-6D99-0D41-5B5293C295F7}"/>
              </a:ext>
            </a:extLst>
          </p:cNvPr>
          <p:cNvPicPr>
            <a:picLocks noGrp="1" noChangeAspect="1"/>
          </p:cNvPicPr>
          <p:nvPr>
            <p:ph idx="1"/>
          </p:nvPr>
        </p:nvPicPr>
        <p:blipFill>
          <a:blip r:embed="rId2"/>
          <a:stretch>
            <a:fillRect/>
          </a:stretch>
        </p:blipFill>
        <p:spPr>
          <a:xfrm>
            <a:off x="1796148" y="1780614"/>
            <a:ext cx="8190534" cy="4699319"/>
          </a:xfrm>
        </p:spPr>
      </p:pic>
    </p:spTree>
    <p:extLst>
      <p:ext uri="{BB962C8B-B14F-4D97-AF65-F5344CB8AC3E}">
        <p14:creationId xmlns:p14="http://schemas.microsoft.com/office/powerpoint/2010/main" val="4020535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9BB534-B92D-8550-F600-EC0A88931717}"/>
              </a:ext>
            </a:extLst>
          </p:cNvPr>
          <p:cNvPicPr>
            <a:picLocks noChangeAspect="1"/>
          </p:cNvPicPr>
          <p:nvPr/>
        </p:nvPicPr>
        <p:blipFill>
          <a:blip r:embed="rId2"/>
          <a:stretch>
            <a:fillRect/>
          </a:stretch>
        </p:blipFill>
        <p:spPr>
          <a:xfrm>
            <a:off x="1371600" y="947121"/>
            <a:ext cx="9807388" cy="4691680"/>
          </a:xfrm>
          <a:prstGeom prst="rect">
            <a:avLst/>
          </a:prstGeom>
        </p:spPr>
      </p:pic>
    </p:spTree>
    <p:extLst>
      <p:ext uri="{BB962C8B-B14F-4D97-AF65-F5344CB8AC3E}">
        <p14:creationId xmlns:p14="http://schemas.microsoft.com/office/powerpoint/2010/main" val="380693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E01EC-42E2-D220-38E5-B07EDAA03914}"/>
              </a:ext>
            </a:extLst>
          </p:cNvPr>
          <p:cNvPicPr>
            <a:picLocks noChangeAspect="1"/>
          </p:cNvPicPr>
          <p:nvPr/>
        </p:nvPicPr>
        <p:blipFill>
          <a:blip r:embed="rId2"/>
          <a:stretch>
            <a:fillRect/>
          </a:stretch>
        </p:blipFill>
        <p:spPr>
          <a:xfrm>
            <a:off x="1286435" y="1192965"/>
            <a:ext cx="9619129" cy="3907952"/>
          </a:xfrm>
          <a:prstGeom prst="rect">
            <a:avLst/>
          </a:prstGeom>
        </p:spPr>
      </p:pic>
    </p:spTree>
    <p:extLst>
      <p:ext uri="{BB962C8B-B14F-4D97-AF65-F5344CB8AC3E}">
        <p14:creationId xmlns:p14="http://schemas.microsoft.com/office/powerpoint/2010/main" val="142849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FBDB-5A98-C95F-40FF-73DD71EA69DC}"/>
              </a:ext>
            </a:extLst>
          </p:cNvPr>
          <p:cNvSpPr>
            <a:spLocks noGrp="1"/>
          </p:cNvSpPr>
          <p:nvPr>
            <p:ph type="title"/>
          </p:nvPr>
        </p:nvSpPr>
        <p:spPr/>
        <p:txBody>
          <a:bodyPr/>
          <a:lstStyle/>
          <a:p>
            <a:r>
              <a:rPr lang="en-US" dirty="0"/>
              <a:t>Teammates</a:t>
            </a:r>
            <a:endParaRPr lang="en-IN" dirty="0"/>
          </a:p>
        </p:txBody>
      </p:sp>
      <p:sp>
        <p:nvSpPr>
          <p:cNvPr id="3" name="Content Placeholder 2">
            <a:extLst>
              <a:ext uri="{FF2B5EF4-FFF2-40B4-BE49-F238E27FC236}">
                <a16:creationId xmlns:a16="http://schemas.microsoft.com/office/drawing/2014/main" id="{EEA19DAD-7513-9463-F9C6-B4A46ED0105D}"/>
              </a:ext>
            </a:extLst>
          </p:cNvPr>
          <p:cNvSpPr>
            <a:spLocks noGrp="1"/>
          </p:cNvSpPr>
          <p:nvPr>
            <p:ph idx="1"/>
          </p:nvPr>
        </p:nvSpPr>
        <p:spPr/>
        <p:txBody>
          <a:bodyPr/>
          <a:lstStyle/>
          <a:p>
            <a:r>
              <a:rPr lang="en-US" dirty="0"/>
              <a:t>Krishna Vamshi</a:t>
            </a:r>
          </a:p>
          <a:p>
            <a:r>
              <a:rPr lang="en-US" dirty="0"/>
              <a:t>Sreevaatsav </a:t>
            </a:r>
            <a:r>
              <a:rPr lang="en-US" dirty="0" err="1"/>
              <a:t>Bavana</a:t>
            </a:r>
            <a:endParaRPr lang="en-US" dirty="0"/>
          </a:p>
          <a:p>
            <a:r>
              <a:rPr lang="en-US" dirty="0"/>
              <a:t>Chaitanya Srikanth</a:t>
            </a:r>
          </a:p>
          <a:p>
            <a:r>
              <a:rPr lang="en-US" dirty="0"/>
              <a:t>Sujith Sai</a:t>
            </a:r>
          </a:p>
          <a:p>
            <a:r>
              <a:rPr lang="en-US" dirty="0"/>
              <a:t>Deepesh </a:t>
            </a:r>
            <a:endParaRPr lang="en-IN" dirty="0"/>
          </a:p>
        </p:txBody>
      </p:sp>
    </p:spTree>
    <p:extLst>
      <p:ext uri="{BB962C8B-B14F-4D97-AF65-F5344CB8AC3E}">
        <p14:creationId xmlns:p14="http://schemas.microsoft.com/office/powerpoint/2010/main" val="272763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Pipeline</a:t>
            </a:r>
          </a:p>
        </p:txBody>
      </p:sp>
      <p:pic>
        <p:nvPicPr>
          <p:cNvPr id="6" name="Picture 5">
            <a:extLst>
              <a:ext uri="{FF2B5EF4-FFF2-40B4-BE49-F238E27FC236}">
                <a16:creationId xmlns:a16="http://schemas.microsoft.com/office/drawing/2014/main" id="{3B0249D6-D4E8-F8DE-B5E1-4FBB5B11BC08}"/>
              </a:ext>
            </a:extLst>
          </p:cNvPr>
          <p:cNvPicPr>
            <a:picLocks noChangeAspect="1"/>
          </p:cNvPicPr>
          <p:nvPr/>
        </p:nvPicPr>
        <p:blipFill>
          <a:blip r:embed="rId3"/>
          <a:stretch>
            <a:fillRect/>
          </a:stretch>
        </p:blipFill>
        <p:spPr>
          <a:xfrm>
            <a:off x="988475" y="1725782"/>
            <a:ext cx="9580913" cy="4265605"/>
          </a:xfrm>
          <a:prstGeom prst="rect">
            <a:avLst/>
          </a:prstGeom>
        </p:spPr>
      </p:pic>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AD46-B7E2-0BD1-5A6E-2C69C7A91DB6}"/>
              </a:ext>
            </a:extLst>
          </p:cNvPr>
          <p:cNvSpPr>
            <a:spLocks noGrp="1"/>
          </p:cNvSpPr>
          <p:nvPr>
            <p:ph type="title"/>
          </p:nvPr>
        </p:nvSpPr>
        <p:spPr>
          <a:xfrm>
            <a:off x="913795" y="609600"/>
            <a:ext cx="4524479" cy="866274"/>
          </a:xfrm>
        </p:spPr>
        <p:txBody>
          <a:bodyPr/>
          <a:lstStyle/>
          <a:p>
            <a:r>
              <a:rPr lang="en-US" dirty="0"/>
              <a:t>Data Extraction</a:t>
            </a:r>
            <a:endParaRPr lang="en-IN" dirty="0"/>
          </a:p>
        </p:txBody>
      </p:sp>
      <p:sp>
        <p:nvSpPr>
          <p:cNvPr id="3" name="Content Placeholder 2">
            <a:extLst>
              <a:ext uri="{FF2B5EF4-FFF2-40B4-BE49-F238E27FC236}">
                <a16:creationId xmlns:a16="http://schemas.microsoft.com/office/drawing/2014/main" id="{D7337F37-E864-9AAE-B4B2-BF88269E414C}"/>
              </a:ext>
            </a:extLst>
          </p:cNvPr>
          <p:cNvSpPr>
            <a:spLocks noGrp="1"/>
          </p:cNvSpPr>
          <p:nvPr>
            <p:ph idx="1"/>
          </p:nvPr>
        </p:nvSpPr>
        <p:spPr/>
        <p:txBody>
          <a:bodyPr/>
          <a:lstStyle/>
          <a:p>
            <a:r>
              <a:rPr lang="en-US" dirty="0"/>
              <a:t>The training dataset contains of textual data scraped from forums like NVIDIA forum, </a:t>
            </a:r>
            <a:r>
              <a:rPr lang="en-US" dirty="0" err="1"/>
              <a:t>Stackoverflow</a:t>
            </a:r>
            <a:r>
              <a:rPr lang="en-US" dirty="0"/>
              <a:t> platform, NVIDIA SDK.</a:t>
            </a:r>
          </a:p>
          <a:p>
            <a:r>
              <a:rPr lang="en-US" dirty="0"/>
              <a:t>These data contains all the text present in all the user based queries present on the platform.</a:t>
            </a:r>
          </a:p>
          <a:p>
            <a:r>
              <a:rPr lang="en-US" dirty="0"/>
              <a:t>All these textual data has been processed with OpenAI API for creating questions and answers from the textual data. </a:t>
            </a:r>
          </a:p>
          <a:p>
            <a:r>
              <a:rPr lang="en-US" dirty="0"/>
              <a:t>Libraries used: </a:t>
            </a:r>
            <a:r>
              <a:rPr lang="en-US" dirty="0" err="1"/>
              <a:t>BeautifulSoup</a:t>
            </a:r>
            <a:r>
              <a:rPr lang="en-US" dirty="0"/>
              <a:t>, Selenium </a:t>
            </a:r>
          </a:p>
          <a:p>
            <a:endParaRPr lang="en-US" dirty="0"/>
          </a:p>
          <a:p>
            <a:endParaRPr lang="en-IN" dirty="0"/>
          </a:p>
        </p:txBody>
      </p:sp>
    </p:spTree>
    <p:extLst>
      <p:ext uri="{BB962C8B-B14F-4D97-AF65-F5344CB8AC3E}">
        <p14:creationId xmlns:p14="http://schemas.microsoft.com/office/powerpoint/2010/main" val="1766515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E721-A86D-2B78-5D63-99D733FEE255}"/>
              </a:ext>
            </a:extLst>
          </p:cNvPr>
          <p:cNvSpPr>
            <a:spLocks noGrp="1"/>
          </p:cNvSpPr>
          <p:nvPr>
            <p:ph type="title"/>
          </p:nvPr>
        </p:nvSpPr>
        <p:spPr/>
        <p:txBody>
          <a:bodyPr/>
          <a:lstStyle/>
          <a:p>
            <a:r>
              <a:rPr lang="en-US" dirty="0"/>
              <a:t>Training Data</a:t>
            </a:r>
            <a:endParaRPr lang="en-IN" dirty="0"/>
          </a:p>
        </p:txBody>
      </p:sp>
      <p:sp>
        <p:nvSpPr>
          <p:cNvPr id="3" name="Content Placeholder 2">
            <a:extLst>
              <a:ext uri="{FF2B5EF4-FFF2-40B4-BE49-F238E27FC236}">
                <a16:creationId xmlns:a16="http://schemas.microsoft.com/office/drawing/2014/main" id="{47E8D466-7AF5-1D04-3E14-84DA0EDE2B79}"/>
              </a:ext>
            </a:extLst>
          </p:cNvPr>
          <p:cNvSpPr>
            <a:spLocks noGrp="1"/>
          </p:cNvSpPr>
          <p:nvPr>
            <p:ph idx="1"/>
          </p:nvPr>
        </p:nvSpPr>
        <p:spPr/>
        <p:txBody>
          <a:bodyPr/>
          <a:lstStyle/>
          <a:p>
            <a:r>
              <a:rPr lang="en-US" dirty="0"/>
              <a:t>Training data was created by using the gpt-3.5 model.</a:t>
            </a:r>
          </a:p>
          <a:p>
            <a:r>
              <a:rPr lang="en-US" dirty="0"/>
              <a:t>Training data consisted of questions and answers from the text extracted from the forums extracted.</a:t>
            </a:r>
          </a:p>
          <a:p>
            <a:r>
              <a:rPr lang="en-US" dirty="0"/>
              <a:t>Training data consists of generic questions and code based queries. </a:t>
            </a:r>
          </a:p>
          <a:p>
            <a:r>
              <a:rPr lang="en-US" dirty="0"/>
              <a:t>These queries have been used to finetune the LLM.</a:t>
            </a:r>
          </a:p>
          <a:p>
            <a:r>
              <a:rPr lang="en-US" dirty="0"/>
              <a:t>We have used about 7K generic questions and about 6.5K questions from </a:t>
            </a:r>
            <a:r>
              <a:rPr lang="en-US" dirty="0" err="1"/>
              <a:t>stackoverflow</a:t>
            </a:r>
            <a:r>
              <a:rPr lang="en-US" dirty="0"/>
              <a:t>.</a:t>
            </a:r>
            <a:endParaRPr lang="en-IN" dirty="0"/>
          </a:p>
        </p:txBody>
      </p:sp>
    </p:spTree>
    <p:extLst>
      <p:ext uri="{BB962C8B-B14F-4D97-AF65-F5344CB8AC3E}">
        <p14:creationId xmlns:p14="http://schemas.microsoft.com/office/powerpoint/2010/main" val="194691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25A9-862E-78EC-D8F9-8FF106251BDF}"/>
              </a:ext>
            </a:extLst>
          </p:cNvPr>
          <p:cNvSpPr>
            <a:spLocks noGrp="1"/>
          </p:cNvSpPr>
          <p:nvPr>
            <p:ph type="title"/>
          </p:nvPr>
        </p:nvSpPr>
        <p:spPr>
          <a:xfrm>
            <a:off x="913795" y="152400"/>
            <a:ext cx="10353762" cy="1714500"/>
          </a:xfrm>
        </p:spPr>
        <p:txBody>
          <a:bodyPr/>
          <a:lstStyle/>
          <a:p>
            <a:r>
              <a:rPr lang="en-US" dirty="0"/>
              <a:t>LLM 1</a:t>
            </a:r>
            <a:endParaRPr lang="en-IN" dirty="0"/>
          </a:p>
        </p:txBody>
      </p:sp>
      <p:sp>
        <p:nvSpPr>
          <p:cNvPr id="3" name="Content Placeholder 2">
            <a:extLst>
              <a:ext uri="{FF2B5EF4-FFF2-40B4-BE49-F238E27FC236}">
                <a16:creationId xmlns:a16="http://schemas.microsoft.com/office/drawing/2014/main" id="{7064DD9C-36E3-6EB7-A485-6FD40B3A8F82}"/>
              </a:ext>
            </a:extLst>
          </p:cNvPr>
          <p:cNvSpPr>
            <a:spLocks noGrp="1"/>
          </p:cNvSpPr>
          <p:nvPr>
            <p:ph idx="1"/>
          </p:nvPr>
        </p:nvSpPr>
        <p:spPr>
          <a:xfrm>
            <a:off x="913795" y="1515036"/>
            <a:ext cx="10353762" cy="4948518"/>
          </a:xfrm>
        </p:spPr>
        <p:txBody>
          <a:bodyPr/>
          <a:lstStyle/>
          <a:p>
            <a:r>
              <a:rPr lang="en-US" dirty="0"/>
              <a:t>In the previous image shown, LLM 1 is Falcon 7b LLM used for finetuning on generic data and was loaded in 8 bit configuration, with fp16 precision for computations. </a:t>
            </a:r>
          </a:p>
          <a:p>
            <a:r>
              <a:rPr lang="en-US" dirty="0"/>
              <a:t>This LLM is trained on data extracted from NVIDIA Forum, NVIDIA SDK.</a:t>
            </a:r>
          </a:p>
          <a:p>
            <a:r>
              <a:rPr lang="en-US" dirty="0"/>
              <a:t>Parameters used :- Rank = 32 , Alpha = 64 (normalization factor)</a:t>
            </a:r>
          </a:p>
          <a:p>
            <a:r>
              <a:rPr lang="en-US" dirty="0"/>
              <a:t>The generation configuration parameters can be adjusted during inference. We have set the temperature to be near 0 for factual responses. </a:t>
            </a:r>
          </a:p>
          <a:p>
            <a:r>
              <a:rPr lang="en-US" dirty="0"/>
              <a:t> These selection of parameters is done after some experimentations.</a:t>
            </a:r>
          </a:p>
          <a:p>
            <a:endParaRPr lang="en-IN" dirty="0"/>
          </a:p>
        </p:txBody>
      </p:sp>
    </p:spTree>
    <p:extLst>
      <p:ext uri="{BB962C8B-B14F-4D97-AF65-F5344CB8AC3E}">
        <p14:creationId xmlns:p14="http://schemas.microsoft.com/office/powerpoint/2010/main" val="222566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6350-C195-4080-8A80-E0301BD8A844}"/>
              </a:ext>
            </a:extLst>
          </p:cNvPr>
          <p:cNvSpPr>
            <a:spLocks noGrp="1"/>
          </p:cNvSpPr>
          <p:nvPr>
            <p:ph type="title"/>
          </p:nvPr>
        </p:nvSpPr>
        <p:spPr>
          <a:xfrm>
            <a:off x="913795" y="0"/>
            <a:ext cx="10353762" cy="1866900"/>
          </a:xfrm>
        </p:spPr>
        <p:txBody>
          <a:bodyPr/>
          <a:lstStyle/>
          <a:p>
            <a:r>
              <a:rPr lang="en-US" dirty="0"/>
              <a:t>LLM 2</a:t>
            </a:r>
            <a:endParaRPr lang="en-IN" dirty="0"/>
          </a:p>
        </p:txBody>
      </p:sp>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1308846"/>
            <a:ext cx="10353762" cy="5325035"/>
          </a:xfrm>
        </p:spPr>
        <p:txBody>
          <a:bodyPr/>
          <a:lstStyle/>
          <a:p>
            <a:r>
              <a:rPr lang="en-US" dirty="0"/>
              <a:t>In the image, LLM 2 refers to Gorilla-7b parameter LLM, which pretrained on code data and was loaded in 8 bit configuration, with fp16 precision for computations.</a:t>
            </a:r>
          </a:p>
          <a:p>
            <a:r>
              <a:rPr lang="en-US" dirty="0"/>
              <a:t>This LLM is trained on data extracted from </a:t>
            </a:r>
            <a:r>
              <a:rPr lang="en-US" dirty="0" err="1"/>
              <a:t>stackoverflow</a:t>
            </a:r>
            <a:r>
              <a:rPr lang="en-US" dirty="0"/>
              <a:t>. (Third party source where developers communicate)  </a:t>
            </a:r>
          </a:p>
          <a:p>
            <a:r>
              <a:rPr lang="en-US" dirty="0"/>
              <a:t>Parameter used :- Rank = 32 , Alpha = 32 (normalization factor)</a:t>
            </a:r>
          </a:p>
          <a:p>
            <a:r>
              <a:rPr lang="en-US" dirty="0"/>
              <a:t>This LLM is mostly trained on data which contains code based queries with positive upvotes.</a:t>
            </a:r>
          </a:p>
          <a:p>
            <a:r>
              <a:rPr lang="en-US" dirty="0"/>
              <a:t>The generation configuration remains the same as previous and can be changed.</a:t>
            </a:r>
          </a:p>
          <a:p>
            <a:endParaRPr lang="en-IN" dirty="0"/>
          </a:p>
        </p:txBody>
      </p:sp>
    </p:spTree>
    <p:extLst>
      <p:ext uri="{BB962C8B-B14F-4D97-AF65-F5344CB8AC3E}">
        <p14:creationId xmlns:p14="http://schemas.microsoft.com/office/powerpoint/2010/main" val="70469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6350-C195-4080-8A80-E0301BD8A844}"/>
              </a:ext>
            </a:extLst>
          </p:cNvPr>
          <p:cNvSpPr>
            <a:spLocks noGrp="1"/>
          </p:cNvSpPr>
          <p:nvPr>
            <p:ph type="title"/>
          </p:nvPr>
        </p:nvSpPr>
        <p:spPr>
          <a:xfrm>
            <a:off x="913795" y="0"/>
            <a:ext cx="10353762" cy="1866900"/>
          </a:xfrm>
        </p:spPr>
        <p:txBody>
          <a:bodyPr/>
          <a:lstStyle/>
          <a:p>
            <a:r>
              <a:rPr lang="en-US" dirty="0"/>
              <a:t>Finetuning process</a:t>
            </a:r>
            <a:endParaRPr lang="en-IN" dirty="0"/>
          </a:p>
        </p:txBody>
      </p:sp>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1308846"/>
            <a:ext cx="10353762" cy="5325035"/>
          </a:xfrm>
        </p:spPr>
        <p:txBody>
          <a:bodyPr/>
          <a:lstStyle/>
          <a:p>
            <a:r>
              <a:rPr lang="en-US" dirty="0"/>
              <a:t>Each model took about 20 minutes on the MU DGX A100 with 40 GB GPU split, this was dependent on the evaluation loss observed and monitored on the Weights And Biases dashboard. </a:t>
            </a:r>
          </a:p>
          <a:p>
            <a:r>
              <a:rPr lang="en-US" dirty="0"/>
              <a:t>Only a few samples were passed while training in a batch in order to avoid overload on the GPU (16 training samples and 8 evaluation samples)</a:t>
            </a:r>
          </a:p>
          <a:p>
            <a:endParaRPr lang="en-US" dirty="0"/>
          </a:p>
          <a:p>
            <a:endParaRPr lang="en-IN" dirty="0"/>
          </a:p>
        </p:txBody>
      </p:sp>
    </p:spTree>
    <p:extLst>
      <p:ext uri="{BB962C8B-B14F-4D97-AF65-F5344CB8AC3E}">
        <p14:creationId xmlns:p14="http://schemas.microsoft.com/office/powerpoint/2010/main" val="110043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6350-C195-4080-8A80-E0301BD8A844}"/>
              </a:ext>
            </a:extLst>
          </p:cNvPr>
          <p:cNvSpPr>
            <a:spLocks noGrp="1"/>
          </p:cNvSpPr>
          <p:nvPr>
            <p:ph type="title"/>
          </p:nvPr>
        </p:nvSpPr>
        <p:spPr>
          <a:xfrm>
            <a:off x="913795" y="0"/>
            <a:ext cx="10353762" cy="1866900"/>
          </a:xfrm>
        </p:spPr>
        <p:txBody>
          <a:bodyPr/>
          <a:lstStyle/>
          <a:p>
            <a:r>
              <a:rPr lang="en-US" dirty="0" err="1"/>
              <a:t>Infererence</a:t>
            </a:r>
            <a:endParaRPr lang="en-IN" dirty="0"/>
          </a:p>
        </p:txBody>
      </p:sp>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1308846"/>
            <a:ext cx="10353762" cy="5325035"/>
          </a:xfrm>
        </p:spPr>
        <p:txBody>
          <a:bodyPr/>
          <a:lstStyle/>
          <a:p>
            <a:r>
              <a:rPr lang="en-US" dirty="0"/>
              <a:t>The type of query should be mentioned during the inference for better outputs.</a:t>
            </a:r>
          </a:p>
          <a:p>
            <a:r>
              <a:rPr lang="en-US" dirty="0"/>
              <a:t>Generation configuration parameters can be changed for personalized results.</a:t>
            </a:r>
          </a:p>
          <a:p>
            <a:r>
              <a:rPr lang="en-US" dirty="0"/>
              <a:t> Both the models will be loaded when the </a:t>
            </a:r>
            <a:r>
              <a:rPr lang="en-US" dirty="0" err="1"/>
              <a:t>Chatbot_final.ipynb</a:t>
            </a:r>
            <a:r>
              <a:rPr lang="en-US" dirty="0"/>
              <a:t> is run, thus would require a lot of GPU requirements (18 GB on 8-bit)</a:t>
            </a:r>
          </a:p>
        </p:txBody>
      </p:sp>
    </p:spTree>
    <p:extLst>
      <p:ext uri="{BB962C8B-B14F-4D97-AF65-F5344CB8AC3E}">
        <p14:creationId xmlns:p14="http://schemas.microsoft.com/office/powerpoint/2010/main" val="117487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6350-C195-4080-8A80-E0301BD8A844}"/>
              </a:ext>
            </a:extLst>
          </p:cNvPr>
          <p:cNvSpPr>
            <a:spLocks noGrp="1"/>
          </p:cNvSpPr>
          <p:nvPr>
            <p:ph type="title"/>
          </p:nvPr>
        </p:nvSpPr>
        <p:spPr>
          <a:xfrm>
            <a:off x="913795" y="0"/>
            <a:ext cx="10353762" cy="1866900"/>
          </a:xfrm>
        </p:spPr>
        <p:txBody>
          <a:bodyPr/>
          <a:lstStyle/>
          <a:p>
            <a:r>
              <a:rPr lang="en-US" dirty="0" err="1"/>
              <a:t>Infererence</a:t>
            </a:r>
            <a:endParaRPr lang="en-IN" dirty="0"/>
          </a:p>
        </p:txBody>
      </p:sp>
      <p:sp>
        <p:nvSpPr>
          <p:cNvPr id="3" name="Content Placeholder 2">
            <a:extLst>
              <a:ext uri="{FF2B5EF4-FFF2-40B4-BE49-F238E27FC236}">
                <a16:creationId xmlns:a16="http://schemas.microsoft.com/office/drawing/2014/main" id="{57D30615-7B5F-004E-601F-B3C958D4DC5E}"/>
              </a:ext>
            </a:extLst>
          </p:cNvPr>
          <p:cNvSpPr>
            <a:spLocks noGrp="1"/>
          </p:cNvSpPr>
          <p:nvPr>
            <p:ph idx="1"/>
          </p:nvPr>
        </p:nvSpPr>
        <p:spPr>
          <a:xfrm>
            <a:off x="913795" y="1308846"/>
            <a:ext cx="10353762" cy="5325035"/>
          </a:xfrm>
        </p:spPr>
        <p:txBody>
          <a:bodyPr/>
          <a:lstStyle/>
          <a:p>
            <a:r>
              <a:rPr lang="en-US" dirty="0"/>
              <a:t>The type of query should be mentioned during the inference for better outputs.</a:t>
            </a:r>
          </a:p>
          <a:p>
            <a:r>
              <a:rPr lang="en-US" dirty="0"/>
              <a:t>Generation configuration parameters can be changed for personalized results.</a:t>
            </a:r>
          </a:p>
          <a:p>
            <a:r>
              <a:rPr lang="en-US" dirty="0"/>
              <a:t> Both the models will be loaded when the </a:t>
            </a:r>
            <a:r>
              <a:rPr lang="en-US" dirty="0" err="1"/>
              <a:t>Chatbot_final.ipynb</a:t>
            </a:r>
            <a:r>
              <a:rPr lang="en-US" dirty="0"/>
              <a:t> is run, thus would require a lot of GPU requirements (18 GB on 8-bit)</a:t>
            </a:r>
          </a:p>
        </p:txBody>
      </p:sp>
    </p:spTree>
    <p:extLst>
      <p:ext uri="{BB962C8B-B14F-4D97-AF65-F5344CB8AC3E}">
        <p14:creationId xmlns:p14="http://schemas.microsoft.com/office/powerpoint/2010/main" val="1909723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{1390DB08-3C6F-41A7-BF46-405EF1BC712A}tf11665031_win32</Template>
  <TotalTime>90</TotalTime>
  <Words>699</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 Nova</vt:lpstr>
      <vt:lpstr>Arial Nova Light</vt:lpstr>
      <vt:lpstr>Wingdings 2</vt:lpstr>
      <vt:lpstr>SlateVTI</vt:lpstr>
      <vt:lpstr>LLM Finetuning on NVIDIA data</vt:lpstr>
      <vt:lpstr>Pipeline</vt:lpstr>
      <vt:lpstr>Data Extraction</vt:lpstr>
      <vt:lpstr>Training Data</vt:lpstr>
      <vt:lpstr>LLM 1</vt:lpstr>
      <vt:lpstr>LLM 2</vt:lpstr>
      <vt:lpstr>Finetuning process</vt:lpstr>
      <vt:lpstr>Infererence</vt:lpstr>
      <vt:lpstr>Infererence</vt:lpstr>
      <vt:lpstr>Evaluation </vt:lpstr>
      <vt:lpstr>PowerPoint Presentation</vt:lpstr>
      <vt:lpstr>Limitations and improvements </vt:lpstr>
      <vt:lpstr>Example responses</vt:lpstr>
      <vt:lpstr>PowerPoint Presentation</vt:lpstr>
      <vt:lpstr>PowerPoint Presentation</vt:lpstr>
      <vt:lpstr>Teammates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 Model </dc:title>
  <dc:creator>Chaitanya S</dc:creator>
  <cp:lastModifiedBy>Chaitanya S</cp:lastModifiedBy>
  <cp:revision>5</cp:revision>
  <dcterms:created xsi:type="dcterms:W3CDTF">2023-08-31T18:20:51Z</dcterms:created>
  <dcterms:modified xsi:type="dcterms:W3CDTF">2023-08-31T19:54:51Z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